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11" autoAdjust="0"/>
    <p:restoredTop sz="94660"/>
  </p:normalViewPr>
  <p:slideViewPr>
    <p:cSldViewPr snapToGrid="0">
      <p:cViewPr varScale="1">
        <p:scale>
          <a:sx n="85" d="100"/>
          <a:sy n="85" d="100"/>
        </p:scale>
        <p:origin x="850"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9ABA848-387C-4BD6-8F69-861BFBE345C9}"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055841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ABA848-387C-4BD6-8F69-861BFBE345C9}"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2371220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9ABA848-387C-4BD6-8F69-861BFBE345C9}"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685048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9ABA848-387C-4BD6-8F69-861BFBE345C9}"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053365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9ABA848-387C-4BD6-8F69-861BFBE345C9}"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1562207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9ABA848-387C-4BD6-8F69-861BFBE345C9}"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1597632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ABA848-387C-4BD6-8F69-861BFBE345C9}"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263003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ABA848-387C-4BD6-8F69-861BFBE345C9}"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2687011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ABA848-387C-4BD6-8F69-861BFBE345C9}"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528417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ABA848-387C-4BD6-8F69-861BFBE345C9}"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1098936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ABA848-387C-4BD6-8F69-861BFBE345C9}"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1265293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BA848-387C-4BD6-8F69-861BFBE345C9}" type="datetimeFigureOut">
              <a:rPr lang="en-GB" smtClean="0"/>
              <a:t>09/09/2025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781ABC-E212-44D2-973A-73DF7B4CBEB1}" type="slidenum">
              <a:rPr lang="en-GB" smtClean="0"/>
              <a:t>‹#›</a:t>
            </a:fld>
            <a:endParaRPr lang="en-GB"/>
          </a:p>
        </p:txBody>
      </p:sp>
    </p:spTree>
    <p:extLst>
      <p:ext uri="{BB962C8B-B14F-4D97-AF65-F5344CB8AC3E}">
        <p14:creationId xmlns:p14="http://schemas.microsoft.com/office/powerpoint/2010/main" val="37968910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IFsQCZCrX7E"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46219" y="185873"/>
            <a:ext cx="4560289" cy="307777"/>
          </a:xfrm>
          <a:prstGeom prst="rect">
            <a:avLst/>
          </a:prstGeom>
          <a:noFill/>
          <a:ln w="28575">
            <a:solidFill>
              <a:srgbClr val="0000FF"/>
            </a:solidFill>
          </a:ln>
        </p:spPr>
        <p:txBody>
          <a:bodyPr wrap="square" rtlCol="0" anchor="ctr">
            <a:spAutoFit/>
          </a:bodyPr>
          <a:lstStyle/>
          <a:p>
            <a:pPr algn="ctr"/>
            <a:r>
              <a:rPr lang="en-GB" sz="1400" b="1" dirty="0">
                <a:latin typeface="HfW precursive" panose="00000500000000000000" pitchFamily="2" charset="0"/>
              </a:rPr>
              <a:t>Bluebell Class Autumn Term 1 Learning Journey</a:t>
            </a:r>
          </a:p>
        </p:txBody>
      </p:sp>
      <p:sp>
        <p:nvSpPr>
          <p:cNvPr id="8" name="TextBox 7"/>
          <p:cNvSpPr txBox="1"/>
          <p:nvPr/>
        </p:nvSpPr>
        <p:spPr>
          <a:xfrm>
            <a:off x="9017384" y="185873"/>
            <a:ext cx="2937861" cy="3939540"/>
          </a:xfrm>
          <a:prstGeom prst="rect">
            <a:avLst/>
          </a:prstGeom>
          <a:noFill/>
          <a:ln w="28575">
            <a:solidFill>
              <a:srgbClr val="0000FF"/>
            </a:solidFill>
          </a:ln>
        </p:spPr>
        <p:txBody>
          <a:bodyPr wrap="square" rtlCol="0">
            <a:spAutoFit/>
          </a:bodyPr>
          <a:lstStyle/>
          <a:p>
            <a:r>
              <a:rPr lang="en-GB" sz="1000" b="1" dirty="0">
                <a:solidFill>
                  <a:srgbClr val="7030A0"/>
                </a:solidFill>
                <a:latin typeface="HfW precursive" panose="00000500000000000000" pitchFamily="2" charset="0"/>
              </a:rPr>
              <a:t>Understanding the World (UW): </a:t>
            </a:r>
          </a:p>
          <a:p>
            <a:r>
              <a:rPr lang="en-GB" sz="1000" b="1" dirty="0">
                <a:solidFill>
                  <a:srgbClr val="0000FF"/>
                </a:solidFill>
                <a:latin typeface="HfW precursive" panose="00000500000000000000" pitchFamily="2" charset="0"/>
              </a:rPr>
              <a:t>Who am I?</a:t>
            </a:r>
          </a:p>
          <a:p>
            <a:r>
              <a:rPr lang="en-GB" sz="1000" b="1" dirty="0">
                <a:solidFill>
                  <a:srgbClr val="7030A0"/>
                </a:solidFill>
                <a:latin typeface="HfW precursive" panose="00000500000000000000" pitchFamily="2" charset="0"/>
              </a:rPr>
              <a:t>Past and Present</a:t>
            </a:r>
          </a:p>
          <a:p>
            <a:r>
              <a:rPr lang="en-GB" sz="1000" dirty="0">
                <a:latin typeface="HfW precursive" panose="00000500000000000000" pitchFamily="2" charset="0"/>
                <a:ea typeface="Times New Roman" panose="02020603050405020304" pitchFamily="18" charset="0"/>
                <a:cs typeface="Times New Roman" panose="02020603050405020304" pitchFamily="18" charset="0"/>
              </a:rPr>
              <a:t>Talk about members of their immediate family and community. Name and describe people who are familiar to them. Comment on images of familiar situations in the past. Compare and contrast characters from stories, including figures from the past. </a:t>
            </a:r>
            <a:endParaRPr lang="en-US" sz="1000" dirty="0">
              <a:latin typeface="HfW precursive" panose="00000500000000000000" pitchFamily="2" charset="0"/>
            </a:endParaRPr>
          </a:p>
          <a:p>
            <a:r>
              <a:rPr lang="en-GB" sz="1000" b="1" dirty="0">
                <a:solidFill>
                  <a:srgbClr val="7030A0"/>
                </a:solidFill>
                <a:latin typeface="HfW precursive" panose="00000500000000000000" pitchFamily="2" charset="0"/>
              </a:rPr>
              <a:t>People, Culture and Communities</a:t>
            </a:r>
          </a:p>
          <a:p>
            <a:r>
              <a:rPr lang="en-GB" sz="1000" dirty="0">
                <a:latin typeface="HfW precursive" panose="00000500000000000000" pitchFamily="2" charset="0"/>
              </a:rPr>
              <a:t>Recognise that people have different beliefs and celebrate special times in different ways. Identify different groups that they belong to.</a:t>
            </a:r>
          </a:p>
          <a:p>
            <a:r>
              <a:rPr lang="en-GB" sz="1000" b="1" dirty="0">
                <a:solidFill>
                  <a:srgbClr val="7030A0"/>
                </a:solidFill>
                <a:latin typeface="HfW precursive" panose="00000500000000000000" pitchFamily="2" charset="0"/>
              </a:rPr>
              <a:t>The Natural World</a:t>
            </a:r>
          </a:p>
          <a:p>
            <a:r>
              <a:rPr lang="en-GB" sz="1000" dirty="0">
                <a:latin typeface="HfW precursive" panose="00000500000000000000" pitchFamily="2" charset="0"/>
              </a:rPr>
              <a:t>What body parts can I name?</a:t>
            </a:r>
          </a:p>
          <a:p>
            <a:r>
              <a:rPr lang="en-GB" sz="1000" dirty="0">
                <a:latin typeface="HfW precursive" panose="00000500000000000000" pitchFamily="2" charset="0"/>
              </a:rPr>
              <a:t>What can I see/ hear/touch/ smell/ taste/see?</a:t>
            </a:r>
          </a:p>
          <a:p>
            <a:r>
              <a:rPr lang="en-GB" sz="1000" dirty="0">
                <a:latin typeface="HfW precursive" panose="00000500000000000000" pitchFamily="2" charset="0"/>
              </a:rPr>
              <a:t>What do our bodies need to stay healthy?</a:t>
            </a:r>
          </a:p>
          <a:p>
            <a:r>
              <a:rPr lang="en-GB" sz="1000" dirty="0">
                <a:latin typeface="HfW precursive" panose="00000500000000000000" pitchFamily="2" charset="0"/>
              </a:rPr>
              <a:t>Know there are 4 seasons and what they are called, know the weather changes in each of the seasons and how this affects what we wear. Observe change in the natural world – leaves,</a:t>
            </a:r>
          </a:p>
        </p:txBody>
      </p:sp>
      <p:sp>
        <p:nvSpPr>
          <p:cNvPr id="19" name="TextBox 18"/>
          <p:cNvSpPr txBox="1"/>
          <p:nvPr/>
        </p:nvSpPr>
        <p:spPr>
          <a:xfrm>
            <a:off x="5579441" y="5323766"/>
            <a:ext cx="6387293" cy="1323439"/>
          </a:xfrm>
          <a:prstGeom prst="rect">
            <a:avLst/>
          </a:prstGeom>
          <a:solidFill>
            <a:srgbClr val="CCFFCC"/>
          </a:solidFill>
          <a:ln w="28575">
            <a:solidFill>
              <a:srgbClr val="0000FF"/>
            </a:solidFill>
          </a:ln>
        </p:spPr>
        <p:txBody>
          <a:bodyPr wrap="square" rtlCol="0">
            <a:spAutoFit/>
          </a:bodyPr>
          <a:lstStyle/>
          <a:p>
            <a:r>
              <a:rPr lang="en-GB" sz="1000" b="1" dirty="0">
                <a:solidFill>
                  <a:srgbClr val="00B050"/>
                </a:solidFill>
                <a:latin typeface="HfW precursive" panose="00000500000000000000" pitchFamily="2" charset="0"/>
              </a:rPr>
              <a:t>Suggestions for Home Learning</a:t>
            </a:r>
          </a:p>
          <a:p>
            <a:r>
              <a:rPr lang="en-GB" sz="1000" dirty="0">
                <a:latin typeface="HfW precursive" panose="00000500000000000000" pitchFamily="2" charset="0"/>
              </a:rPr>
              <a:t>Support your child’s reading journey with regular practice of phoneme flashcards. </a:t>
            </a:r>
            <a:r>
              <a:rPr lang="en-GB" sz="1000" dirty="0">
                <a:latin typeface="HfW precursive" panose="00000500000000000000" pitchFamily="2" charset="0"/>
                <a:hlinkClick r:id="rId2"/>
              </a:rPr>
              <a:t>Click here </a:t>
            </a:r>
            <a:r>
              <a:rPr lang="en-GB" sz="1000" dirty="0">
                <a:latin typeface="HfW precursive" panose="00000500000000000000" pitchFamily="2" charset="0"/>
              </a:rPr>
              <a:t>to support your own knowledge of the correct pronunciation of each phoneme.</a:t>
            </a:r>
          </a:p>
          <a:p>
            <a:r>
              <a:rPr lang="en-GB" sz="1000" dirty="0">
                <a:latin typeface="HfW precursive" panose="00000500000000000000" pitchFamily="2" charset="0"/>
              </a:rPr>
              <a:t>When they are ready, hear your child read their decodable reading book </a:t>
            </a:r>
            <a:r>
              <a:rPr lang="en-GB" sz="1000" b="1" dirty="0">
                <a:latin typeface="HfW precursive" panose="00000500000000000000" pitchFamily="2" charset="0"/>
              </a:rPr>
              <a:t>5 times a week</a:t>
            </a:r>
            <a:r>
              <a:rPr lang="en-GB" sz="1000" dirty="0">
                <a:latin typeface="HfW precursive" panose="00000500000000000000" pitchFamily="2" charset="0"/>
              </a:rPr>
              <a:t>, and log this in their reading record.</a:t>
            </a:r>
          </a:p>
          <a:p>
            <a:r>
              <a:rPr lang="en-GB" sz="1000" dirty="0">
                <a:latin typeface="HfW precursive" panose="00000500000000000000" pitchFamily="2" charset="0"/>
              </a:rPr>
              <a:t>Keep practicing putting on their own jumper/cardigan, coat and fastening it.</a:t>
            </a:r>
          </a:p>
          <a:p>
            <a:r>
              <a:rPr lang="en-GB" sz="1000" dirty="0">
                <a:latin typeface="HfW precursive" panose="00000500000000000000" pitchFamily="2" charset="0"/>
              </a:rPr>
              <a:t>Play matching and sorting games.</a:t>
            </a:r>
          </a:p>
          <a:p>
            <a:r>
              <a:rPr lang="en-GB" sz="1000" dirty="0">
                <a:latin typeface="HfW precursive" panose="00000500000000000000" pitchFamily="2" charset="0"/>
              </a:rPr>
              <a:t>Talk about people in your family, both those who live with you as well as wider family.</a:t>
            </a:r>
          </a:p>
        </p:txBody>
      </p:sp>
      <p:sp>
        <p:nvSpPr>
          <p:cNvPr id="20" name="TextBox 19"/>
          <p:cNvSpPr txBox="1"/>
          <p:nvPr/>
        </p:nvSpPr>
        <p:spPr>
          <a:xfrm>
            <a:off x="2843334" y="1096730"/>
            <a:ext cx="2308558" cy="2554545"/>
          </a:xfrm>
          <a:prstGeom prst="rect">
            <a:avLst/>
          </a:prstGeom>
          <a:noFill/>
          <a:ln w="28575">
            <a:solidFill>
              <a:srgbClr val="0000FF"/>
            </a:solidFill>
          </a:ln>
        </p:spPr>
        <p:txBody>
          <a:bodyPr wrap="square" rtlCol="0" anchor="t">
            <a:spAutoFit/>
          </a:bodyPr>
          <a:lstStyle/>
          <a:p>
            <a:r>
              <a:rPr lang="en-GB" sz="1000" b="1" dirty="0">
                <a:solidFill>
                  <a:srgbClr val="7030A0"/>
                </a:solidFill>
                <a:latin typeface="HfW precursive" panose="00000500000000000000" pitchFamily="2" charset="0"/>
              </a:rPr>
              <a:t>Expressive Art and Design (EAD)</a:t>
            </a:r>
          </a:p>
          <a:p>
            <a:r>
              <a:rPr lang="en-GB" sz="1000" dirty="0">
                <a:latin typeface="HfW precursive" panose="00000500000000000000" pitchFamily="2" charset="0"/>
              </a:rPr>
              <a:t>Observational drawing - Self portraits</a:t>
            </a:r>
          </a:p>
          <a:p>
            <a:r>
              <a:rPr lang="en-GB" sz="1000" dirty="0">
                <a:latin typeface="HfW precursive" panose="00000500000000000000" pitchFamily="2" charset="0"/>
              </a:rPr>
              <a:t>Christmas cards</a:t>
            </a:r>
          </a:p>
          <a:p>
            <a:r>
              <a:rPr lang="en-GB" sz="1000" dirty="0">
                <a:latin typeface="HfW precursive" panose="00000500000000000000" pitchFamily="2" charset="0"/>
              </a:rPr>
              <a:t>Colour mixing - Kandinsky</a:t>
            </a:r>
          </a:p>
          <a:p>
            <a:r>
              <a:rPr lang="en-GB" sz="1000" dirty="0">
                <a:latin typeface="HfW precursive" panose="00000500000000000000" pitchFamily="2" charset="0"/>
              </a:rPr>
              <a:t>Clay - hedgehog</a:t>
            </a:r>
          </a:p>
          <a:p>
            <a:r>
              <a:rPr lang="en-GB" sz="1000" dirty="0">
                <a:latin typeface="HfW precursive" panose="00000500000000000000" pitchFamily="2" charset="0"/>
              </a:rPr>
              <a:t>Design and make a hedgehog home</a:t>
            </a:r>
            <a:endParaRPr lang="en-GB" sz="1000" b="1" dirty="0">
              <a:solidFill>
                <a:srgbClr val="7030A0"/>
              </a:solidFill>
              <a:latin typeface="HfW precursive" panose="00000500000000000000" pitchFamily="2" charset="0"/>
            </a:endParaRPr>
          </a:p>
          <a:p>
            <a:r>
              <a:rPr lang="en-GB" sz="1000" dirty="0">
                <a:latin typeface="HfW precursive" panose="00000500000000000000" pitchFamily="2" charset="0"/>
              </a:rPr>
              <a:t>Using different media to create feelings drawing</a:t>
            </a:r>
          </a:p>
          <a:p>
            <a:r>
              <a:rPr lang="en-GB" sz="1000" dirty="0">
                <a:latin typeface="HfW precursive" panose="00000500000000000000" pitchFamily="2" charset="0"/>
              </a:rPr>
              <a:t>Superhero me</a:t>
            </a:r>
          </a:p>
          <a:p>
            <a:r>
              <a:rPr lang="en-GB" sz="1000" dirty="0">
                <a:latin typeface="HfW precursive" panose="00000500000000000000" pitchFamily="2" charset="0"/>
              </a:rPr>
              <a:t>Flange join</a:t>
            </a:r>
          </a:p>
          <a:p>
            <a:r>
              <a:rPr lang="en-GB" sz="1000" dirty="0">
                <a:latin typeface="HfW precursive" panose="00000500000000000000" pitchFamily="2" charset="0"/>
              </a:rPr>
              <a:t>Role play – Home</a:t>
            </a:r>
          </a:p>
          <a:p>
            <a:r>
              <a:rPr lang="en-GB" sz="1000" dirty="0">
                <a:solidFill>
                  <a:srgbClr val="7030A0"/>
                </a:solidFill>
                <a:latin typeface="HfW precursive" panose="00000500000000000000" pitchFamily="2" charset="0"/>
              </a:rPr>
              <a:t>Music: Charanga: Me!</a:t>
            </a:r>
          </a:p>
          <a:p>
            <a:r>
              <a:rPr lang="en-GB" sz="1000" dirty="0">
                <a:latin typeface="HfW precursive" panose="00000500000000000000" pitchFamily="2" charset="0"/>
              </a:rPr>
              <a:t>Understand pulse and tempo whilst learning nursery rhymes.</a:t>
            </a:r>
          </a:p>
        </p:txBody>
      </p:sp>
      <p:sp>
        <p:nvSpPr>
          <p:cNvPr id="22" name="TextBox 21"/>
          <p:cNvSpPr txBox="1"/>
          <p:nvPr/>
        </p:nvSpPr>
        <p:spPr>
          <a:xfrm>
            <a:off x="5258359" y="1102819"/>
            <a:ext cx="3652559" cy="2169825"/>
          </a:xfrm>
          <a:prstGeom prst="rect">
            <a:avLst/>
          </a:prstGeom>
          <a:noFill/>
          <a:ln w="28575">
            <a:solidFill>
              <a:srgbClr val="0000FF"/>
            </a:solidFill>
          </a:ln>
        </p:spPr>
        <p:txBody>
          <a:bodyPr wrap="square" rtlCol="0">
            <a:spAutoFit/>
          </a:bodyPr>
          <a:lstStyle/>
          <a:p>
            <a:r>
              <a:rPr lang="en-GB" sz="1000" b="1" dirty="0">
                <a:latin typeface="HfW precursive" panose="00000500000000000000" pitchFamily="2" charset="0"/>
              </a:rPr>
              <a:t>Religious Education </a:t>
            </a:r>
          </a:p>
          <a:p>
            <a:r>
              <a:rPr lang="en-GB" sz="1000" b="1" dirty="0">
                <a:solidFill>
                  <a:srgbClr val="7030A0"/>
                </a:solidFill>
                <a:latin typeface="HfW precursive" panose="00000500000000000000" pitchFamily="2" charset="0"/>
              </a:rPr>
              <a:t>(UW: People, Culture and Communities)</a:t>
            </a:r>
          </a:p>
          <a:p>
            <a:r>
              <a:rPr lang="en-GB" sz="1000" b="1" dirty="0">
                <a:solidFill>
                  <a:srgbClr val="0070C0"/>
                </a:solidFill>
                <a:latin typeface="HfW precursive" panose="00000500000000000000" pitchFamily="2" charset="0"/>
              </a:rPr>
              <a:t>Who Are We?</a:t>
            </a:r>
          </a:p>
          <a:p>
            <a:r>
              <a:rPr lang="en-GB" sz="1000" dirty="0">
                <a:latin typeface="HfW precursive" panose="00000500000000000000" pitchFamily="2" charset="0"/>
              </a:rPr>
              <a:t>Similarities and differences between ourselves and families.</a:t>
            </a:r>
          </a:p>
          <a:p>
            <a:r>
              <a:rPr lang="en-GB" sz="1000" dirty="0">
                <a:latin typeface="HfW precursive" panose="00000500000000000000" pitchFamily="2" charset="0"/>
              </a:rPr>
              <a:t>What makes me special?</a:t>
            </a:r>
          </a:p>
          <a:p>
            <a:pPr>
              <a:spcAft>
                <a:spcPts val="0"/>
              </a:spcAft>
            </a:pPr>
            <a:r>
              <a:rPr lang="en-US" sz="1000" dirty="0">
                <a:latin typeface="HfW precursive" panose="00000500000000000000" pitchFamily="2" charset="0"/>
                <a:ea typeface="Times New Roman" panose="02020603050405020304" pitchFamily="18" charset="0"/>
              </a:rPr>
              <a:t>Who and what supports and guides me?</a:t>
            </a:r>
            <a:endParaRPr lang="en-GB" sz="1000" dirty="0">
              <a:latin typeface="HfW precursive" panose="00000500000000000000" pitchFamily="2" charset="0"/>
              <a:ea typeface="Times New Roman" panose="02020603050405020304" pitchFamily="18" charset="0"/>
            </a:endParaRPr>
          </a:p>
          <a:p>
            <a:r>
              <a:rPr lang="en-US" sz="1000" dirty="0">
                <a:latin typeface="HfW precursive" panose="00000500000000000000" pitchFamily="2" charset="0"/>
                <a:ea typeface="Times New Roman" panose="02020603050405020304" pitchFamily="18" charset="0"/>
                <a:cs typeface="Times New Roman" panose="02020603050405020304" pitchFamily="18" charset="0"/>
              </a:rPr>
              <a:t>What makes us joyful, peaceful, wonder, reflect, happy and sad?</a:t>
            </a:r>
          </a:p>
          <a:p>
            <a:r>
              <a:rPr lang="en-GB" sz="1000" dirty="0">
                <a:latin typeface="HfW precursive" panose="00000500000000000000" pitchFamily="2" charset="0"/>
                <a:ea typeface="Times New Roman" panose="02020603050405020304" pitchFamily="18" charset="0"/>
                <a:cs typeface="Times New Roman" panose="02020603050405020304" pitchFamily="18" charset="0"/>
              </a:rPr>
              <a:t>My family: Who is important to me? Who helps me?</a:t>
            </a:r>
          </a:p>
          <a:p>
            <a:endParaRPr lang="en-GB" sz="500" dirty="0">
              <a:latin typeface="HfW precursive" panose="00000500000000000000" pitchFamily="2" charset="0"/>
              <a:ea typeface="Times New Roman" panose="02020603050405020304" pitchFamily="18" charset="0"/>
              <a:cs typeface="Times New Roman" panose="02020603050405020304" pitchFamily="18" charset="0"/>
            </a:endParaRPr>
          </a:p>
          <a:p>
            <a:r>
              <a:rPr lang="en-GB" sz="1000" u="sng" dirty="0">
                <a:latin typeface="HfW precursive" panose="00000500000000000000" pitchFamily="2" charset="0"/>
              </a:rPr>
              <a:t>Bible stories include:</a:t>
            </a:r>
            <a:r>
              <a:rPr lang="en-GB" sz="1000" i="1" dirty="0">
                <a:latin typeface="HfW precursive" panose="00000500000000000000" pitchFamily="2" charset="0"/>
              </a:rPr>
              <a:t> The Boy in the Temple</a:t>
            </a:r>
            <a:r>
              <a:rPr lang="en-GB" sz="1000" dirty="0">
                <a:latin typeface="HfW precursive" panose="00000500000000000000" pitchFamily="2" charset="0"/>
              </a:rPr>
              <a:t>, </a:t>
            </a:r>
            <a:r>
              <a:rPr lang="en-GB" sz="1000" i="1" dirty="0">
                <a:latin typeface="HfW precursive" panose="00000500000000000000" pitchFamily="2" charset="0"/>
              </a:rPr>
              <a:t>The parable of the lost coin, </a:t>
            </a:r>
            <a:r>
              <a:rPr lang="en-GB" sz="1000" i="1" dirty="0">
                <a:latin typeface="HfW precursive" panose="00000500000000000000" pitchFamily="2" charset="0"/>
                <a:ea typeface="Times New Roman" panose="02020603050405020304" pitchFamily="18" charset="0"/>
                <a:cs typeface="Times New Roman" panose="02020603050405020304" pitchFamily="18" charset="0"/>
              </a:rPr>
              <a:t>Jonah the Groaner, </a:t>
            </a:r>
            <a:r>
              <a:rPr lang="en-GB" sz="1000" i="1" dirty="0">
                <a:latin typeface="HfW precursive" panose="00000500000000000000" pitchFamily="2" charset="0"/>
              </a:rPr>
              <a:t>In the Beginning</a:t>
            </a:r>
            <a:endParaRPr lang="en-US" sz="1000" dirty="0">
              <a:latin typeface="HfW precursive" panose="00000500000000000000" pitchFamily="2" charset="0"/>
              <a:ea typeface="Times New Roman" panose="02020603050405020304" pitchFamily="18" charset="0"/>
              <a:cs typeface="Times New Roman" panose="02020603050405020304" pitchFamily="18" charset="0"/>
            </a:endParaRPr>
          </a:p>
        </p:txBody>
      </p:sp>
      <p:sp>
        <p:nvSpPr>
          <p:cNvPr id="24" name="TextBox 23"/>
          <p:cNvSpPr txBox="1"/>
          <p:nvPr/>
        </p:nvSpPr>
        <p:spPr>
          <a:xfrm>
            <a:off x="225267" y="3784034"/>
            <a:ext cx="5234240" cy="2862322"/>
          </a:xfrm>
          <a:prstGeom prst="rect">
            <a:avLst/>
          </a:prstGeom>
          <a:noFill/>
          <a:ln w="28575">
            <a:solidFill>
              <a:srgbClr val="0000FF"/>
            </a:solidFill>
          </a:ln>
        </p:spPr>
        <p:txBody>
          <a:bodyPr wrap="square" rtlCol="0">
            <a:spAutoFit/>
          </a:bodyPr>
          <a:lstStyle/>
          <a:p>
            <a:r>
              <a:rPr lang="en-GB" sz="1000" b="1" dirty="0">
                <a:solidFill>
                  <a:srgbClr val="7030A0"/>
                </a:solidFill>
                <a:latin typeface="HfW precursive" panose="00000500000000000000" pitchFamily="2" charset="0"/>
              </a:rPr>
              <a:t>Communication and Language/Literacy</a:t>
            </a:r>
          </a:p>
          <a:p>
            <a:r>
              <a:rPr lang="en-GB" sz="1000" b="1" dirty="0">
                <a:solidFill>
                  <a:srgbClr val="0070C0"/>
                </a:solidFill>
                <a:latin typeface="HfW precursive" panose="00000500000000000000" pitchFamily="2" charset="0"/>
              </a:rPr>
              <a:t>Key Texts: </a:t>
            </a:r>
          </a:p>
          <a:p>
            <a:r>
              <a:rPr lang="en-GB" sz="1000" dirty="0">
                <a:solidFill>
                  <a:srgbClr val="0070C0"/>
                </a:solidFill>
                <a:latin typeface="HfW precursive" panose="00000500000000000000" pitchFamily="2" charset="0"/>
              </a:rPr>
              <a:t>‘The Everywhere Bear’ by Julia Donaldson</a:t>
            </a:r>
          </a:p>
          <a:p>
            <a:r>
              <a:rPr lang="en-GB" sz="1000" dirty="0">
                <a:solidFill>
                  <a:srgbClr val="0070C0"/>
                </a:solidFill>
                <a:latin typeface="HfW precursive" panose="00000500000000000000" pitchFamily="2" charset="0"/>
              </a:rPr>
              <a:t>‘</a:t>
            </a:r>
            <a:r>
              <a:rPr lang="en-GB" sz="1000" dirty="0" err="1">
                <a:solidFill>
                  <a:srgbClr val="0070C0"/>
                </a:solidFill>
                <a:latin typeface="HfW precursive" panose="00000500000000000000" pitchFamily="2" charset="0"/>
              </a:rPr>
              <a:t>Supertato</a:t>
            </a:r>
            <a:r>
              <a:rPr lang="en-GB" sz="1000" dirty="0">
                <a:solidFill>
                  <a:srgbClr val="0070C0"/>
                </a:solidFill>
                <a:latin typeface="HfW precursive" panose="00000500000000000000" pitchFamily="2" charset="0"/>
              </a:rPr>
              <a:t>’ by Sue Hendra </a:t>
            </a:r>
          </a:p>
          <a:p>
            <a:r>
              <a:rPr lang="en-GB" sz="1000">
                <a:solidFill>
                  <a:srgbClr val="0070C0"/>
                </a:solidFill>
                <a:latin typeface="HfW precursive" panose="00000500000000000000" pitchFamily="2" charset="0"/>
              </a:rPr>
              <a:t>‘A </a:t>
            </a:r>
            <a:r>
              <a:rPr lang="en-GB" sz="1000" dirty="0">
                <a:solidFill>
                  <a:srgbClr val="0070C0"/>
                </a:solidFill>
                <a:latin typeface="HfW precursive" panose="00000500000000000000" pitchFamily="2" charset="0"/>
              </a:rPr>
              <a:t>Little </a:t>
            </a:r>
            <a:r>
              <a:rPr lang="en-GB" sz="1000">
                <a:solidFill>
                  <a:srgbClr val="0070C0"/>
                </a:solidFill>
                <a:latin typeface="HfW precursive" panose="00000500000000000000" pitchFamily="2" charset="0"/>
              </a:rPr>
              <a:t>Bit Brave’ </a:t>
            </a:r>
            <a:r>
              <a:rPr lang="en-GB" sz="1000" dirty="0">
                <a:solidFill>
                  <a:srgbClr val="0070C0"/>
                </a:solidFill>
                <a:latin typeface="HfW precursive" panose="00000500000000000000" pitchFamily="2" charset="0"/>
              </a:rPr>
              <a:t>by Nicola Kinnear</a:t>
            </a:r>
          </a:p>
          <a:p>
            <a:r>
              <a:rPr lang="en-GB" sz="1000" dirty="0">
                <a:latin typeface="HfW precursive" panose="00000500000000000000" pitchFamily="2" charset="0"/>
              </a:rPr>
              <a:t>Retelling known stories and making changes to create new versions. Rhyming and rhythmic activities. Maintaining concentration for short periods. Following simple one and 2 step instructions. </a:t>
            </a:r>
          </a:p>
          <a:p>
            <a:r>
              <a:rPr lang="en-GB" sz="1000" dirty="0">
                <a:latin typeface="HfW precursive" panose="00000500000000000000" pitchFamily="2" charset="0"/>
              </a:rPr>
              <a:t>Blend CVC words for reading. Write left to write and top to bottom. With adult support, separate words with spaces, using a finger or space guide. ‘Hold’ and write a simple word or phrase which has been orally composed as a group/class </a:t>
            </a:r>
            <a:r>
              <a:rPr lang="en-GB" sz="1000" dirty="0" err="1">
                <a:latin typeface="HfW precursive" panose="00000500000000000000" pitchFamily="2" charset="0"/>
              </a:rPr>
              <a:t>eg.</a:t>
            </a:r>
            <a:r>
              <a:rPr lang="en-GB" sz="1000" dirty="0">
                <a:latin typeface="HfW precursive" panose="00000500000000000000" pitchFamily="2" charset="0"/>
              </a:rPr>
              <a:t> a big cat, the mad pig, Form these letters mostly correctly s a t p </a:t>
            </a:r>
            <a:r>
              <a:rPr lang="en-GB" sz="1000" dirty="0" err="1">
                <a:latin typeface="HfW precursive" panose="00000500000000000000" pitchFamily="2" charset="0"/>
              </a:rPr>
              <a:t>i</a:t>
            </a:r>
            <a:r>
              <a:rPr lang="en-GB" sz="1000" dirty="0">
                <a:latin typeface="HfW precursive" panose="00000500000000000000" pitchFamily="2" charset="0"/>
              </a:rPr>
              <a:t> n m d g o c k ck e u r h b f ff l </a:t>
            </a:r>
            <a:r>
              <a:rPr lang="en-GB" sz="1000" dirty="0" err="1">
                <a:latin typeface="HfW precursive" panose="00000500000000000000" pitchFamily="2" charset="0"/>
              </a:rPr>
              <a:t>ll</a:t>
            </a:r>
            <a:r>
              <a:rPr lang="en-GB" sz="1000" dirty="0">
                <a:latin typeface="HfW precursive" panose="00000500000000000000" pitchFamily="2" charset="0"/>
              </a:rPr>
              <a:t> ss. Transcribe CVC words or phrases as part of phonics lessons.</a:t>
            </a:r>
          </a:p>
          <a:p>
            <a:r>
              <a:rPr lang="en-GB" sz="1000" b="1" dirty="0">
                <a:solidFill>
                  <a:srgbClr val="0070C0"/>
                </a:solidFill>
                <a:latin typeface="HfW precursive" panose="00000500000000000000" pitchFamily="2" charset="0"/>
              </a:rPr>
              <a:t>Phonics: </a:t>
            </a:r>
          </a:p>
          <a:p>
            <a:r>
              <a:rPr lang="en-GB" sz="1000" dirty="0">
                <a:latin typeface="HfW precursive" panose="00000500000000000000" pitchFamily="2" charset="0"/>
              </a:rPr>
              <a:t>Phase 1 - Sounds around us, oral blending </a:t>
            </a:r>
          </a:p>
          <a:p>
            <a:r>
              <a:rPr lang="en-GB" sz="1000" dirty="0">
                <a:latin typeface="HfW precursive" panose="00000500000000000000" pitchFamily="2" charset="0"/>
              </a:rPr>
              <a:t>Phase 2 - phonemes (sounds): s a t p </a:t>
            </a:r>
            <a:r>
              <a:rPr lang="en-GB" sz="1000" dirty="0" err="1">
                <a:latin typeface="HfW precursive" panose="00000500000000000000" pitchFamily="2" charset="0"/>
              </a:rPr>
              <a:t>i</a:t>
            </a:r>
            <a:r>
              <a:rPr lang="en-GB" sz="1000" dirty="0">
                <a:latin typeface="HfW precursive" panose="00000500000000000000" pitchFamily="2" charset="0"/>
              </a:rPr>
              <a:t> n m d g o c k ck e u r h b f ff l </a:t>
            </a:r>
            <a:r>
              <a:rPr lang="en-GB" sz="1000" dirty="0" err="1">
                <a:latin typeface="HfW precursive" panose="00000500000000000000" pitchFamily="2" charset="0"/>
              </a:rPr>
              <a:t>ll</a:t>
            </a:r>
            <a:r>
              <a:rPr lang="en-GB" sz="1000" dirty="0">
                <a:latin typeface="HfW precursive" panose="00000500000000000000" pitchFamily="2" charset="0"/>
              </a:rPr>
              <a:t> ss</a:t>
            </a:r>
          </a:p>
          <a:p>
            <a:r>
              <a:rPr lang="en-GB" sz="1000" dirty="0">
                <a:latin typeface="HfW precursive" panose="00000500000000000000" pitchFamily="2" charset="0"/>
              </a:rPr>
              <a:t>Phase 2 common exception words (CEWs) - the, to, into, no, I, go</a:t>
            </a:r>
          </a:p>
        </p:txBody>
      </p:sp>
      <p:sp>
        <p:nvSpPr>
          <p:cNvPr id="25" name="TextBox 24"/>
          <p:cNvSpPr txBox="1"/>
          <p:nvPr/>
        </p:nvSpPr>
        <p:spPr>
          <a:xfrm>
            <a:off x="7410064" y="3422874"/>
            <a:ext cx="1500854" cy="1785104"/>
          </a:xfrm>
          <a:prstGeom prst="rect">
            <a:avLst/>
          </a:prstGeom>
          <a:noFill/>
          <a:ln w="28575">
            <a:solidFill>
              <a:srgbClr val="0000FF"/>
            </a:solidFill>
          </a:ln>
        </p:spPr>
        <p:txBody>
          <a:bodyPr wrap="square" rtlCol="0">
            <a:spAutoFit/>
          </a:bodyPr>
          <a:lstStyle/>
          <a:p>
            <a:r>
              <a:rPr lang="en-GB" sz="1000" b="1" dirty="0">
                <a:solidFill>
                  <a:srgbClr val="7030A0"/>
                </a:solidFill>
                <a:latin typeface="HfW precursive" panose="00000500000000000000" pitchFamily="2" charset="0"/>
              </a:rPr>
              <a:t>Physical Development </a:t>
            </a:r>
          </a:p>
          <a:p>
            <a:r>
              <a:rPr lang="en-GB" sz="1000" dirty="0">
                <a:latin typeface="HfW precursive" panose="00000500000000000000" pitchFamily="2" charset="0"/>
              </a:rPr>
              <a:t>Mark making, cutting with scissors. Letter formation for our name, patterns for letter formation.</a:t>
            </a:r>
          </a:p>
          <a:p>
            <a:r>
              <a:rPr lang="en-GB" sz="1000" dirty="0">
                <a:latin typeface="HfW precursive" panose="00000500000000000000" pitchFamily="2" charset="0"/>
              </a:rPr>
              <a:t>Knowing how to move in different spaces.</a:t>
            </a:r>
          </a:p>
        </p:txBody>
      </p:sp>
      <p:sp>
        <p:nvSpPr>
          <p:cNvPr id="26" name="TextBox 25"/>
          <p:cNvSpPr txBox="1"/>
          <p:nvPr/>
        </p:nvSpPr>
        <p:spPr>
          <a:xfrm>
            <a:off x="228421" y="190797"/>
            <a:ext cx="2508446" cy="3477875"/>
          </a:xfrm>
          <a:prstGeom prst="rect">
            <a:avLst/>
          </a:prstGeom>
          <a:noFill/>
          <a:ln w="28575">
            <a:solidFill>
              <a:srgbClr val="0000FF"/>
            </a:solidFill>
          </a:ln>
        </p:spPr>
        <p:txBody>
          <a:bodyPr wrap="square" rtlCol="0">
            <a:spAutoFit/>
          </a:bodyPr>
          <a:lstStyle/>
          <a:p>
            <a:r>
              <a:rPr lang="en-GB" sz="1000" b="1" dirty="0">
                <a:solidFill>
                  <a:srgbClr val="7030A0"/>
                </a:solidFill>
                <a:latin typeface="HfW precursive" panose="00000500000000000000" pitchFamily="2" charset="0"/>
              </a:rPr>
              <a:t>Mathematics</a:t>
            </a:r>
          </a:p>
          <a:p>
            <a:r>
              <a:rPr lang="en-GB" sz="1000" dirty="0">
                <a:latin typeface="HfW precursive" panose="00000500000000000000" pitchFamily="2" charset="0"/>
              </a:rPr>
              <a:t>Subitising within 3</a:t>
            </a:r>
          </a:p>
          <a:p>
            <a:r>
              <a:rPr lang="en-GB" sz="1000" dirty="0">
                <a:latin typeface="HfW precursive" panose="00000500000000000000" pitchFamily="2" charset="0"/>
              </a:rPr>
              <a:t>Focus on counting skills</a:t>
            </a:r>
          </a:p>
          <a:p>
            <a:r>
              <a:rPr lang="en-GB" sz="1000" dirty="0">
                <a:latin typeface="HfW precursive" panose="00000500000000000000" pitchFamily="2" charset="0"/>
              </a:rPr>
              <a:t>Focus on composition of 3 and 4</a:t>
            </a:r>
          </a:p>
          <a:p>
            <a:r>
              <a:rPr lang="en-GB" sz="1000" dirty="0">
                <a:latin typeface="HfW precursive" panose="00000500000000000000" pitchFamily="2" charset="0"/>
              </a:rPr>
              <a:t>Subitise objects and sounds</a:t>
            </a:r>
          </a:p>
          <a:p>
            <a:r>
              <a:rPr lang="en-GB" sz="1000" dirty="0">
                <a:latin typeface="HfW precursive" panose="00000500000000000000" pitchFamily="2" charset="0"/>
              </a:rPr>
              <a:t>Use the language of comparison: </a:t>
            </a:r>
            <a:r>
              <a:rPr lang="en-GB" sz="1000" b="1" i="1" dirty="0">
                <a:latin typeface="HfW precursive" panose="00000500000000000000" pitchFamily="2" charset="0"/>
              </a:rPr>
              <a:t>more than </a:t>
            </a:r>
            <a:r>
              <a:rPr lang="en-GB" sz="1000" dirty="0">
                <a:latin typeface="HfW precursive" panose="00000500000000000000" pitchFamily="2" charset="0"/>
              </a:rPr>
              <a:t>and </a:t>
            </a:r>
            <a:r>
              <a:rPr lang="en-GB" sz="1000" b="1" i="1" dirty="0">
                <a:latin typeface="HfW precursive" panose="00000500000000000000" pitchFamily="2" charset="0"/>
              </a:rPr>
              <a:t>fewer than</a:t>
            </a:r>
          </a:p>
          <a:p>
            <a:r>
              <a:rPr lang="en-GB" sz="1000" b="1" dirty="0">
                <a:solidFill>
                  <a:srgbClr val="0070C0"/>
                </a:solidFill>
                <a:latin typeface="HfW precursive" panose="00000500000000000000" pitchFamily="2" charset="0"/>
              </a:rPr>
              <a:t>Match, Sort &amp; Compare </a:t>
            </a:r>
          </a:p>
          <a:p>
            <a:r>
              <a:rPr lang="en-GB" sz="1000" dirty="0">
                <a:latin typeface="HfW precursive" panose="00000500000000000000" pitchFamily="2" charset="0"/>
              </a:rPr>
              <a:t>Match objects</a:t>
            </a:r>
          </a:p>
          <a:p>
            <a:r>
              <a:rPr lang="en-GB" sz="1000" dirty="0">
                <a:latin typeface="HfW precursive" panose="00000500000000000000" pitchFamily="2" charset="0"/>
              </a:rPr>
              <a:t>Match pictures and objects</a:t>
            </a:r>
          </a:p>
          <a:p>
            <a:r>
              <a:rPr lang="en-GB" sz="1000" dirty="0">
                <a:latin typeface="HfW precursive" panose="00000500000000000000" pitchFamily="2" charset="0"/>
              </a:rPr>
              <a:t>Identify a set</a:t>
            </a:r>
          </a:p>
          <a:p>
            <a:r>
              <a:rPr lang="en-GB" sz="1000" dirty="0">
                <a:latin typeface="HfW precursive" panose="00000500000000000000" pitchFamily="2" charset="0"/>
              </a:rPr>
              <a:t>Sort objects to a type</a:t>
            </a:r>
          </a:p>
          <a:p>
            <a:r>
              <a:rPr lang="en-GB" sz="1000" dirty="0">
                <a:latin typeface="HfW precursive" panose="00000500000000000000" pitchFamily="2" charset="0"/>
              </a:rPr>
              <a:t>Explore sorting techniques</a:t>
            </a:r>
          </a:p>
          <a:p>
            <a:r>
              <a:rPr lang="en-GB" sz="1000" dirty="0">
                <a:latin typeface="HfW precursive" panose="00000500000000000000" pitchFamily="2" charset="0"/>
              </a:rPr>
              <a:t>Create sorting rules</a:t>
            </a:r>
          </a:p>
          <a:p>
            <a:r>
              <a:rPr lang="en-GB" sz="1000" dirty="0">
                <a:latin typeface="HfW precursive" panose="00000500000000000000" pitchFamily="2" charset="0"/>
              </a:rPr>
              <a:t>Compare amounts</a:t>
            </a:r>
            <a:endParaRPr lang="en-GB" sz="1000" b="1" dirty="0">
              <a:solidFill>
                <a:srgbClr val="0070C0"/>
              </a:solidFill>
              <a:latin typeface="HfW precursive" panose="00000500000000000000" pitchFamily="2" charset="0"/>
            </a:endParaRPr>
          </a:p>
          <a:p>
            <a:r>
              <a:rPr lang="en-GB" sz="1000" b="1" dirty="0">
                <a:solidFill>
                  <a:srgbClr val="0070C0"/>
                </a:solidFill>
                <a:latin typeface="HfW precursive" panose="00000500000000000000" pitchFamily="2" charset="0"/>
              </a:rPr>
              <a:t>Talk about measure and patterns•</a:t>
            </a:r>
          </a:p>
          <a:p>
            <a:r>
              <a:rPr lang="en-GB" sz="1000" dirty="0">
                <a:latin typeface="HfW precursive" panose="00000500000000000000" pitchFamily="2" charset="0"/>
              </a:rPr>
              <a:t>Compare size</a:t>
            </a:r>
          </a:p>
          <a:p>
            <a:r>
              <a:rPr lang="en-GB" sz="1000" dirty="0">
                <a:latin typeface="HfW precursive" panose="00000500000000000000" pitchFamily="2" charset="0"/>
              </a:rPr>
              <a:t>Compare mass</a:t>
            </a:r>
          </a:p>
          <a:p>
            <a:r>
              <a:rPr lang="en-GB" sz="1000" dirty="0">
                <a:latin typeface="HfW precursive" panose="00000500000000000000" pitchFamily="2" charset="0"/>
              </a:rPr>
              <a:t>Compare capacity</a:t>
            </a:r>
          </a:p>
          <a:p>
            <a:r>
              <a:rPr lang="en-GB" sz="1000" dirty="0">
                <a:latin typeface="HfW precursive" panose="00000500000000000000" pitchFamily="2" charset="0"/>
              </a:rPr>
              <a:t>Explore simple patterns</a:t>
            </a:r>
          </a:p>
          <a:p>
            <a:r>
              <a:rPr lang="en-GB" sz="1000" dirty="0">
                <a:latin typeface="HfW precursive" panose="00000500000000000000" pitchFamily="2" charset="0"/>
              </a:rPr>
              <a:t>Copy and continue simple patterns</a:t>
            </a:r>
          </a:p>
          <a:p>
            <a:r>
              <a:rPr lang="en-GB" sz="1000" dirty="0">
                <a:latin typeface="HfW precursive" panose="00000500000000000000" pitchFamily="2" charset="0"/>
              </a:rPr>
              <a:t>Create simple patterns</a:t>
            </a:r>
          </a:p>
        </p:txBody>
      </p:sp>
      <p:sp>
        <p:nvSpPr>
          <p:cNvPr id="32" name="TextBox 31"/>
          <p:cNvSpPr txBox="1"/>
          <p:nvPr/>
        </p:nvSpPr>
        <p:spPr>
          <a:xfrm>
            <a:off x="7884578" y="591429"/>
            <a:ext cx="1016599" cy="369332"/>
          </a:xfrm>
          <a:prstGeom prst="rect">
            <a:avLst/>
          </a:prstGeom>
          <a:noFill/>
          <a:ln w="28575">
            <a:solidFill>
              <a:srgbClr val="0000FF"/>
            </a:solidFill>
          </a:ln>
        </p:spPr>
        <p:txBody>
          <a:bodyPr wrap="square" rtlCol="0">
            <a:spAutoFit/>
          </a:bodyPr>
          <a:lstStyle/>
          <a:p>
            <a:pPr algn="ctr"/>
            <a:r>
              <a:rPr lang="en-GB" sz="900" b="1" dirty="0">
                <a:latin typeface="HfW precursive" panose="00000500000000000000" pitchFamily="2" charset="0"/>
              </a:rPr>
              <a:t>School Value: </a:t>
            </a:r>
            <a:r>
              <a:rPr lang="en-GB" sz="900" dirty="0">
                <a:latin typeface="HfW precursive" panose="00000500000000000000" pitchFamily="2" charset="0"/>
              </a:rPr>
              <a:t>Compassion</a:t>
            </a:r>
          </a:p>
        </p:txBody>
      </p:sp>
      <p:sp>
        <p:nvSpPr>
          <p:cNvPr id="5" name="TextBox 4"/>
          <p:cNvSpPr txBox="1"/>
          <p:nvPr/>
        </p:nvSpPr>
        <p:spPr>
          <a:xfrm>
            <a:off x="5151892" y="604696"/>
            <a:ext cx="2034869" cy="338554"/>
          </a:xfrm>
          <a:prstGeom prst="rect">
            <a:avLst/>
          </a:prstGeom>
          <a:noFill/>
          <a:ln w="28575">
            <a:solidFill>
              <a:srgbClr val="0000FF"/>
            </a:solidFill>
          </a:ln>
        </p:spPr>
        <p:txBody>
          <a:bodyPr wrap="square" rtlCol="0" anchor="ctr">
            <a:spAutoFit/>
          </a:bodyPr>
          <a:lstStyle/>
          <a:p>
            <a:pPr algn="ctr"/>
            <a:r>
              <a:rPr lang="en-GB" sz="1600" b="1" dirty="0">
                <a:latin typeface="HfW precursive" panose="00000500000000000000" pitchFamily="2" charset="0"/>
              </a:rPr>
              <a:t>Marvellous Me!</a:t>
            </a:r>
          </a:p>
        </p:txBody>
      </p:sp>
      <p:sp>
        <p:nvSpPr>
          <p:cNvPr id="27" name="Rectangle 26"/>
          <p:cNvSpPr/>
          <p:nvPr/>
        </p:nvSpPr>
        <p:spPr>
          <a:xfrm>
            <a:off x="5579440" y="3552414"/>
            <a:ext cx="1710690" cy="1477328"/>
          </a:xfrm>
          <a:prstGeom prst="rect">
            <a:avLst/>
          </a:prstGeom>
          <a:ln w="28575">
            <a:solidFill>
              <a:srgbClr val="0000FF"/>
            </a:solidFill>
          </a:ln>
        </p:spPr>
        <p:txBody>
          <a:bodyPr wrap="square">
            <a:spAutoFit/>
          </a:bodyPr>
          <a:lstStyle/>
          <a:p>
            <a:pPr lvl="0"/>
            <a:r>
              <a:rPr lang="en-GB" sz="1000" b="1" dirty="0">
                <a:solidFill>
                  <a:srgbClr val="7030A0"/>
                </a:solidFill>
                <a:latin typeface="HfW precursive" panose="00000500000000000000" pitchFamily="2" charset="0"/>
              </a:rPr>
              <a:t>Personal, Social and Emotional development</a:t>
            </a:r>
          </a:p>
          <a:p>
            <a:pPr lvl="0"/>
            <a:r>
              <a:rPr lang="en-GB" sz="1000" dirty="0">
                <a:solidFill>
                  <a:prstClr val="black"/>
                </a:solidFill>
                <a:latin typeface="HfW precursive" panose="00000500000000000000" pitchFamily="2" charset="0"/>
              </a:rPr>
              <a:t>Class and school routines, learning code and expectations.</a:t>
            </a:r>
          </a:p>
          <a:p>
            <a:pPr lvl="0"/>
            <a:r>
              <a:rPr lang="en-GB" sz="1000" dirty="0">
                <a:solidFill>
                  <a:prstClr val="black"/>
                </a:solidFill>
                <a:latin typeface="HfW precursive" panose="00000500000000000000" pitchFamily="2" charset="0"/>
              </a:rPr>
              <a:t>Building relationships with peers and adults.</a:t>
            </a:r>
          </a:p>
          <a:p>
            <a:pPr lvl="0"/>
            <a:r>
              <a:rPr lang="en-GB" sz="1000" dirty="0">
                <a:solidFill>
                  <a:prstClr val="black"/>
                </a:solidFill>
                <a:latin typeface="HfW precursive" panose="00000500000000000000" pitchFamily="2" charset="0"/>
              </a:rPr>
              <a:t>Jigsaw: Being Me In My World</a:t>
            </a:r>
          </a:p>
        </p:txBody>
      </p:sp>
      <p:pic>
        <p:nvPicPr>
          <p:cNvPr id="36" name="Picture 35"/>
          <p:cNvPicPr>
            <a:picLocks noChangeAspect="1"/>
          </p:cNvPicPr>
          <p:nvPr/>
        </p:nvPicPr>
        <p:blipFill rotWithShape="1">
          <a:blip r:embed="rId3"/>
          <a:srcRect t="3301" b="17850"/>
          <a:stretch/>
        </p:blipFill>
        <p:spPr>
          <a:xfrm>
            <a:off x="2837311" y="170485"/>
            <a:ext cx="1108464" cy="784863"/>
          </a:xfrm>
          <a:prstGeom prst="rect">
            <a:avLst/>
          </a:prstGeom>
        </p:spPr>
      </p:pic>
      <p:sp>
        <p:nvSpPr>
          <p:cNvPr id="28" name="TextBox 27">
            <a:extLst>
              <a:ext uri="{FF2B5EF4-FFF2-40B4-BE49-F238E27FC236}">
                <a16:creationId xmlns:a16="http://schemas.microsoft.com/office/drawing/2014/main" id="{7FBCE1DF-C7F9-4A13-A991-681257A2DFE9}"/>
              </a:ext>
            </a:extLst>
          </p:cNvPr>
          <p:cNvSpPr txBox="1"/>
          <p:nvPr/>
        </p:nvSpPr>
        <p:spPr>
          <a:xfrm>
            <a:off x="9017384" y="4216758"/>
            <a:ext cx="2949349" cy="1015663"/>
          </a:xfrm>
          <a:prstGeom prst="rect">
            <a:avLst/>
          </a:prstGeom>
          <a:solidFill>
            <a:schemeClr val="accent4">
              <a:lumMod val="20000"/>
              <a:lumOff val="80000"/>
            </a:schemeClr>
          </a:solidFill>
          <a:ln w="28575">
            <a:solidFill>
              <a:srgbClr val="0000FF"/>
            </a:solidFill>
          </a:ln>
        </p:spPr>
        <p:txBody>
          <a:bodyPr wrap="square" rtlCol="0">
            <a:spAutoFit/>
          </a:bodyPr>
          <a:lstStyle/>
          <a:p>
            <a:r>
              <a:rPr lang="en-GB" sz="1000" b="1" dirty="0">
                <a:solidFill>
                  <a:srgbClr val="7030A0"/>
                </a:solidFill>
                <a:latin typeface="HfW precursive" panose="00000500000000000000" pitchFamily="2" charset="0"/>
              </a:rPr>
              <a:t>Key vocabulary</a:t>
            </a:r>
          </a:p>
          <a:p>
            <a:r>
              <a:rPr lang="en-GB" sz="1000" dirty="0">
                <a:latin typeface="HfW precursive" panose="00000500000000000000" pitchFamily="2" charset="0"/>
              </a:rPr>
              <a:t>Please, thank you, sorry, help, family, mum/mummy, dad/daddy, brother, sister, auntie, uncle, grandma, grandad, friend, same, different, older, younger, favourite, like, dislike, adopted.</a:t>
            </a:r>
          </a:p>
        </p:txBody>
      </p:sp>
    </p:spTree>
    <p:extLst>
      <p:ext uri="{BB962C8B-B14F-4D97-AF65-F5344CB8AC3E}">
        <p14:creationId xmlns:p14="http://schemas.microsoft.com/office/powerpoint/2010/main" val="3648407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804</TotalTime>
  <Words>822</Words>
  <Application>Microsoft Office PowerPoint</Application>
  <PresentationFormat>Widescreen</PresentationFormat>
  <Paragraphs>83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HfW precursive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Ellie Speed</cp:lastModifiedBy>
  <cp:revision>91</cp:revision>
  <dcterms:created xsi:type="dcterms:W3CDTF">2019-09-09T15:10:20Z</dcterms:created>
  <dcterms:modified xsi:type="dcterms:W3CDTF">2025-09-09T20:22:23Z</dcterms:modified>
</cp:coreProperties>
</file>