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62" r:id="rId4"/>
    <p:sldId id="263" r:id="rId5"/>
    <p:sldId id="264" r:id="rId6"/>
    <p:sldId id="257" r:id="rId7"/>
    <p:sldId id="260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A3F6A-CF77-4B80-A5F8-0A0BA7F8172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25123-4273-469B-92D1-CEF53D947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6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8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1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7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7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5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2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2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07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7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9BCC-3504-40FB-BAE1-0CFCC28BF2E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E03A-739B-4393-BB12-F287AF6CB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1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 Mary’s CE Primary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breach year for Reception for academic year 2017/2018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89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Class Organisation 2020/21 assuming a breach in YR to 30 pupils in 2017/18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10392"/>
              </p:ext>
            </p:extLst>
          </p:nvPr>
        </p:nvGraphicFramePr>
        <p:xfrm>
          <a:off x="827584" y="1268762"/>
          <a:ext cx="7704858" cy="4968552"/>
        </p:xfrm>
        <a:graphic>
          <a:graphicData uri="http://schemas.openxmlformats.org/drawingml/2006/table">
            <a:tbl>
              <a:tblPr firstRow="1" firstCol="1" bandRow="1"/>
              <a:tblGrid>
                <a:gridCol w="1100694"/>
                <a:gridCol w="1100694"/>
                <a:gridCol w="1100694"/>
                <a:gridCol w="1100694"/>
                <a:gridCol w="1100694"/>
                <a:gridCol w="1100694"/>
                <a:gridCol w="1100694"/>
              </a:tblGrid>
              <a:tr h="471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Bluebell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Windmill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Conygar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Priory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Class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Yr Group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Admission Level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REC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Class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120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87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Class Organisation 2021/22 assuming a breach in YR to 30 pupils in 2017/18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2170"/>
              </p:ext>
            </p:extLst>
          </p:nvPr>
        </p:nvGraphicFramePr>
        <p:xfrm>
          <a:off x="755579" y="1268764"/>
          <a:ext cx="7776860" cy="4968544"/>
        </p:xfrm>
        <a:graphic>
          <a:graphicData uri="http://schemas.openxmlformats.org/drawingml/2006/table">
            <a:tbl>
              <a:tblPr firstRow="1" firstCol="1" bandRow="1"/>
              <a:tblGrid>
                <a:gridCol w="1110980"/>
                <a:gridCol w="1110980"/>
                <a:gridCol w="1110980"/>
                <a:gridCol w="1110980"/>
                <a:gridCol w="1110980"/>
                <a:gridCol w="1110980"/>
                <a:gridCol w="1110980"/>
              </a:tblGrid>
              <a:tr h="45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Bluebell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Windmill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Conygar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Priory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Class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Yr Group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Admission Level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9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REC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Class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120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34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Class Organisation 2022/23 assuming a breach in YR to 30 pupils in 2017/18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38242"/>
              </p:ext>
            </p:extLst>
          </p:nvPr>
        </p:nvGraphicFramePr>
        <p:xfrm>
          <a:off x="827581" y="1196750"/>
          <a:ext cx="7776867" cy="5040563"/>
        </p:xfrm>
        <a:graphic>
          <a:graphicData uri="http://schemas.openxmlformats.org/drawingml/2006/table">
            <a:tbl>
              <a:tblPr firstRow="1" firstCol="1" bandRow="1"/>
              <a:tblGrid>
                <a:gridCol w="1110981"/>
                <a:gridCol w="1110981"/>
                <a:gridCol w="1110981"/>
                <a:gridCol w="1110981"/>
                <a:gridCol w="1110981"/>
                <a:gridCol w="1110981"/>
                <a:gridCol w="1110981"/>
              </a:tblGrid>
              <a:tr h="440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Bluebell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Windmill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Conygar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Priory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Class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Yr Group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Admission Level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REC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Class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120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3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Class Organisation 2023/24 assuming a breach in YR to 30 pupils in 2017/18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36139"/>
              </p:ext>
            </p:extLst>
          </p:nvPr>
        </p:nvGraphicFramePr>
        <p:xfrm>
          <a:off x="827581" y="1196749"/>
          <a:ext cx="7704858" cy="5040567"/>
        </p:xfrm>
        <a:graphic>
          <a:graphicData uri="http://schemas.openxmlformats.org/drawingml/2006/table">
            <a:tbl>
              <a:tblPr firstRow="1" firstCol="1" bandRow="1"/>
              <a:tblGrid>
                <a:gridCol w="1100694"/>
                <a:gridCol w="1100694"/>
                <a:gridCol w="1100694"/>
                <a:gridCol w="1100694"/>
                <a:gridCol w="1100694"/>
                <a:gridCol w="1100694"/>
                <a:gridCol w="1100694"/>
              </a:tblGrid>
              <a:tr h="465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Bluebell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Windmill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Conygar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Priory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Class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Yr Group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Admission Level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REC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Class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120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89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Mary’s CE Primary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GB" sz="4800" dirty="0">
                <a:solidFill>
                  <a:prstClr val="black"/>
                </a:solidFill>
              </a:rPr>
              <a:t>“A Caring, Christian Community, Committed to Achievement”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614987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1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Breach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 Mary’s usually admits up to 15 children per class each September but this coming year the governors will extend that number to a maximum of 30 pupils</a:t>
            </a:r>
            <a:r>
              <a:rPr lang="en-GB" i="1" dirty="0"/>
              <a:t> </a:t>
            </a:r>
            <a:r>
              <a:rPr lang="en-GB" dirty="0"/>
              <a:t>for the Reception Class 2017.</a:t>
            </a:r>
          </a:p>
          <a:p>
            <a:r>
              <a:rPr lang="en-GB" dirty="0"/>
              <a:t>This is called a Breach year. It is a decision for </a:t>
            </a:r>
            <a:r>
              <a:rPr lang="en-GB" u="sng" dirty="0"/>
              <a:t>this September only,</a:t>
            </a:r>
            <a:r>
              <a:rPr lang="en-GB" dirty="0"/>
              <a:t> to accept an additional 15 pupils.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35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the decision was made.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 families wanted St </a:t>
            </a:r>
            <a:r>
              <a:rPr lang="en-GB" dirty="0"/>
              <a:t>M</a:t>
            </a:r>
            <a:r>
              <a:rPr lang="en-GB" dirty="0" smtClean="0"/>
              <a:t>ary’s as their first choice</a:t>
            </a:r>
            <a:endParaRPr lang="en-GB" dirty="0"/>
          </a:p>
          <a:p>
            <a:r>
              <a:rPr lang="en-GB" dirty="0" smtClean="0"/>
              <a:t>11 families in </a:t>
            </a:r>
            <a:r>
              <a:rPr lang="en-GB" dirty="0" err="1" smtClean="0"/>
              <a:t>Portishead</a:t>
            </a:r>
            <a:r>
              <a:rPr lang="en-GB" dirty="0" smtClean="0"/>
              <a:t> needed a school place</a:t>
            </a:r>
          </a:p>
          <a:p>
            <a:r>
              <a:rPr lang="en-GB" dirty="0" smtClean="0"/>
              <a:t>All primary schools in </a:t>
            </a:r>
            <a:r>
              <a:rPr lang="en-GB" dirty="0" err="1" smtClean="0"/>
              <a:t>Portishead</a:t>
            </a:r>
            <a:r>
              <a:rPr lang="en-GB" dirty="0" smtClean="0"/>
              <a:t> have taken breach years and the number of children needing a place didn’t constitute a whole class.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03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St Mary’s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We have the classroom space – the classroom is built to accommodate 30 children</a:t>
            </a:r>
          </a:p>
          <a:p>
            <a:r>
              <a:rPr lang="en-GB" dirty="0" smtClean="0"/>
              <a:t>We have the teaching capacity</a:t>
            </a:r>
          </a:p>
          <a:p>
            <a:r>
              <a:rPr lang="en-GB" dirty="0" smtClean="0"/>
              <a:t>We need to ensure our long term sustainability, in terms of pupil numbers and in turn financially, this is a positive step forward</a:t>
            </a:r>
          </a:p>
          <a:p>
            <a:r>
              <a:rPr lang="en-GB" dirty="0" smtClean="0"/>
              <a:t>St Mary’s is a school well on the way to “Outstanding” and has the capacity to cope with change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75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will the class move through the school?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We can assume that 15 children will join us in Reception in September 2018. if that is the case the breach Class will need to be organised into 2 groups of 15 children every other year. This will be done by date of birth unless there is another reason for instance a children with a specific learning need.</a:t>
            </a:r>
          </a:p>
          <a:p>
            <a:r>
              <a:rPr lang="en-GB" sz="2400" dirty="0" smtClean="0"/>
              <a:t>The following grids show how the class will move through the school.</a:t>
            </a:r>
          </a:p>
          <a:p>
            <a:r>
              <a:rPr lang="en-GB" sz="2400" dirty="0" smtClean="0"/>
              <a:t>The blue shading indicates this class as it moves through the school.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508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Class Organisation 2017/18 assuming a breach in YR to 30 pupils in 2017/18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0308"/>
              </p:ext>
            </p:extLst>
          </p:nvPr>
        </p:nvGraphicFramePr>
        <p:xfrm>
          <a:off x="683565" y="1124744"/>
          <a:ext cx="7848874" cy="4752529"/>
        </p:xfrm>
        <a:graphic>
          <a:graphicData uri="http://schemas.openxmlformats.org/drawingml/2006/table">
            <a:tbl>
              <a:tblPr firstRow="1" firstCol="1" bandRow="1"/>
              <a:tblGrid>
                <a:gridCol w="1115425"/>
                <a:gridCol w="1115425"/>
                <a:gridCol w="1115425"/>
                <a:gridCol w="1115425"/>
                <a:gridCol w="1115425"/>
                <a:gridCol w="1115425"/>
                <a:gridCol w="1156324"/>
              </a:tblGrid>
              <a:tr h="479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Bluebell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Windmill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Conygar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Priory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Class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</a:t>
                      </a:r>
                      <a:r>
                        <a:rPr lang="en-GB" sz="1400" b="1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Yr</a:t>
                      </a: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Group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Admission Level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9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REC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Class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120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25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Class Organisation 2018/19 assuming a breach in YR to 30 pupils in 2017/18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51922"/>
              </p:ext>
            </p:extLst>
          </p:nvPr>
        </p:nvGraphicFramePr>
        <p:xfrm>
          <a:off x="899593" y="1240489"/>
          <a:ext cx="7344817" cy="4820584"/>
        </p:xfrm>
        <a:graphic>
          <a:graphicData uri="http://schemas.openxmlformats.org/drawingml/2006/table">
            <a:tbl>
              <a:tblPr firstRow="1" firstCol="1" bandRow="1"/>
              <a:tblGrid>
                <a:gridCol w="1043792"/>
                <a:gridCol w="1043792"/>
                <a:gridCol w="1043792"/>
                <a:gridCol w="1043792"/>
                <a:gridCol w="1043792"/>
                <a:gridCol w="1043792"/>
                <a:gridCol w="1082065"/>
              </a:tblGrid>
              <a:tr h="45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Bluebell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Windmill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Conygar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Priory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Class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Yr Group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Admission Level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REC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Class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120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51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Class Organisation 2019/20 assuming a breach in YR to 30 pupils in 2017/18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79228"/>
              </p:ext>
            </p:extLst>
          </p:nvPr>
        </p:nvGraphicFramePr>
        <p:xfrm>
          <a:off x="755579" y="1268763"/>
          <a:ext cx="7848868" cy="5040556"/>
        </p:xfrm>
        <a:graphic>
          <a:graphicData uri="http://schemas.openxmlformats.org/drawingml/2006/table">
            <a:tbl>
              <a:tblPr firstRow="1" firstCol="1" bandRow="1"/>
              <a:tblGrid>
                <a:gridCol w="1115424"/>
                <a:gridCol w="1115424"/>
                <a:gridCol w="1115424"/>
                <a:gridCol w="1115424"/>
                <a:gridCol w="1115424"/>
                <a:gridCol w="1115424"/>
                <a:gridCol w="1156324"/>
              </a:tblGrid>
              <a:tr h="50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Bluebell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Windmill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Conygar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Class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Priory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Class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Yr Group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Admission Level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REC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Y6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in Class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116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120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82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751</Words>
  <Application>Microsoft Office PowerPoint</Application>
  <PresentationFormat>On-screen Show (4:3)</PresentationFormat>
  <Paragraphs>325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 Mary’s CE Primary School</vt:lpstr>
      <vt:lpstr>St Mary’s CE Primary School</vt:lpstr>
      <vt:lpstr>A Breach year</vt:lpstr>
      <vt:lpstr>How the decision was made.</vt:lpstr>
      <vt:lpstr>Why St Mary’s</vt:lpstr>
      <vt:lpstr>How will the class move through the school?</vt:lpstr>
      <vt:lpstr>Class Organisation 2017/18 assuming a breach in YR to 30 pupils in 2017/18</vt:lpstr>
      <vt:lpstr>Class Organisation 2018/19 assuming a breach in YR to 30 pupils in 2017/18</vt:lpstr>
      <vt:lpstr>Class Organisation 2019/20 assuming a breach in YR to 30 pupils in 2017/18</vt:lpstr>
      <vt:lpstr>Class Organisation 2020/21 assuming a breach in YR to 30 pupils in 2017/18</vt:lpstr>
      <vt:lpstr>Class Organisation 2021/22 assuming a breach in YR to 30 pupils in 2017/18</vt:lpstr>
      <vt:lpstr>Class Organisation 2022/23 assuming a breach in YR to 30 pupils in 2017/18</vt:lpstr>
      <vt:lpstr>Class Organisation 2023/24 assuming a breach in YR to 30 pupils in 2017/18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Mary’s CE Primary School</dc:title>
  <dc:creator>Head</dc:creator>
  <cp:lastModifiedBy>Head</cp:lastModifiedBy>
  <cp:revision>13</cp:revision>
  <cp:lastPrinted>2017-04-26T14:46:48Z</cp:lastPrinted>
  <dcterms:created xsi:type="dcterms:W3CDTF">2017-02-10T13:29:13Z</dcterms:created>
  <dcterms:modified xsi:type="dcterms:W3CDTF">2017-04-26T14:47:29Z</dcterms:modified>
</cp:coreProperties>
</file>